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6" r:id="rId3"/>
    <p:sldMasterId id="2147483679" r:id="rId4"/>
    <p:sldMasterId id="2147483682" r:id="rId5"/>
    <p:sldMasterId id="2147483685" r:id="rId6"/>
    <p:sldMasterId id="2147483688" r:id="rId7"/>
  </p:sldMasterIdLst>
  <p:handoutMasterIdLst>
    <p:handoutMasterId r:id="rId19"/>
  </p:handoutMasterIdLst>
  <p:sldIdLst>
    <p:sldId id="258" r:id="rId8"/>
    <p:sldId id="272" r:id="rId9"/>
    <p:sldId id="266" r:id="rId10"/>
    <p:sldId id="267" r:id="rId11"/>
    <p:sldId id="268" r:id="rId12"/>
    <p:sldId id="259" r:id="rId13"/>
    <p:sldId id="275" r:id="rId14"/>
    <p:sldId id="276" r:id="rId15"/>
    <p:sldId id="277" r:id="rId16"/>
    <p:sldId id="280" r:id="rId17"/>
    <p:sldId id="27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3B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62EF4-6986-4664-B53D-4F36F40033E9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662A5-EA7F-4B61-850A-6E58EB0AC4C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7554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29134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72526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8382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6250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27DB-355B-4240-9EAA-E349A9314BF1}" type="datetimeFigureOut">
              <a:rPr lang="nl-NL"/>
              <a:pPr>
                <a:defRPr/>
              </a:pPr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8661-14C9-4046-9B30-1F07122A83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893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488416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000" y="2142000"/>
            <a:ext cx="7488416" cy="3933296"/>
          </a:xfrm>
        </p:spPr>
        <p:txBody>
          <a:bodyPr/>
          <a:lstStyle>
            <a:lvl1pPr>
              <a:buFont typeface="Wingdings" pitchFamily="2" charset="2"/>
              <a:buChar char="§"/>
              <a:defRPr sz="3000">
                <a:latin typeface="Chaparral Pro" pitchFamily="18" charset="0"/>
              </a:defRPr>
            </a:lvl1pPr>
            <a:lvl2pPr>
              <a:buFont typeface="Wingdings" pitchFamily="2" charset="2"/>
              <a:buChar char="§"/>
              <a:defRPr sz="2600">
                <a:latin typeface="Chaparral Pro" pitchFamily="18" charset="0"/>
              </a:defRPr>
            </a:lvl2pPr>
            <a:lvl3pPr>
              <a:buFont typeface="Wingdings" pitchFamily="2" charset="2"/>
              <a:buChar char="§"/>
              <a:defRPr sz="2300">
                <a:latin typeface="Chaparral Pro" pitchFamily="18" charset="0"/>
              </a:defRPr>
            </a:lvl3pPr>
            <a:lvl4pPr>
              <a:buFont typeface="Wingdings" pitchFamily="2" charset="2"/>
              <a:buChar char="§"/>
              <a:defRPr>
                <a:latin typeface="Chaparral Pro" pitchFamily="18" charset="0"/>
              </a:defRPr>
            </a:lvl4pPr>
            <a:lvl5pPr>
              <a:buFont typeface="Wingdings" pitchFamily="2" charset="2"/>
              <a:buChar char="§"/>
              <a:defRPr>
                <a:latin typeface="Chaparral Pro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2000"/>
            <a:ext cx="7632848" cy="620776"/>
          </a:xfrm>
        </p:spPr>
        <p:txBody>
          <a:bodyPr>
            <a:normAutofit/>
          </a:bodyPr>
          <a:lstStyle>
            <a:lvl1pPr>
              <a:defRPr sz="3600" b="1">
                <a:latin typeface="Chaparral Pro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27784" y="1548000"/>
            <a:ext cx="5697959" cy="432048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 sz="2000" b="1" i="1">
                <a:solidFill>
                  <a:schemeClr val="bg1"/>
                </a:solidFill>
                <a:latin typeface="Chaparral Pro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ondergrond Rosepbeek Kampina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ondergrond Cromvoirt 41-0009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ondergrond populieren Sint Oedenrod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ondergrond KBF-20110420-0026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ondergrond KBF-20110417-0090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597600" y="597600"/>
            <a:ext cx="7934400" cy="566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GW_LOGO_RGB150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597600"/>
            <a:ext cx="646176" cy="1944624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648000" y="648000"/>
            <a:ext cx="7826400" cy="1245600"/>
          </a:xfrm>
          <a:prstGeom prst="rect">
            <a:avLst/>
          </a:prstGeom>
          <a:solidFill>
            <a:srgbClr val="E2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2000" y="792000"/>
            <a:ext cx="7632848" cy="6207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7524416" cy="393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7AE8-EFF5-4B90-A4EB-AD270ECF999B}" type="datetimeFigureOut">
              <a:rPr lang="nl-NL" smtClean="0"/>
              <a:pPr/>
              <a:t>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8581-D2B0-491F-9C38-12105DB61E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8172400" y="19168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5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groenewoud.com/streekhuis/menukaar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/>
              <a:t>Groene Woud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nl-NL" altLang="nl-NL" dirty="0"/>
              <a:t>Nationaal Landschap Het Groene Woud (2005)</a:t>
            </a:r>
          </a:p>
          <a:p>
            <a:pPr marL="0" indent="0">
              <a:lnSpc>
                <a:spcPct val="90000"/>
              </a:lnSpc>
            </a:pPr>
            <a:endParaRPr lang="nl-NL" altLang="nl-NL" dirty="0"/>
          </a:p>
          <a:p>
            <a:pPr marL="0" indent="0">
              <a:lnSpc>
                <a:spcPct val="90000"/>
              </a:lnSpc>
            </a:pPr>
            <a:r>
              <a:rPr lang="nl-NL" altLang="nl-NL" dirty="0"/>
              <a:t> Aantrekkelijk natuur-, cultuur- en recreatiegebied   tussen Den Bosch, Eindhoven en Tilburg </a:t>
            </a:r>
          </a:p>
          <a:p>
            <a:pPr marL="0" indent="0">
              <a:lnSpc>
                <a:spcPct val="90000"/>
              </a:lnSpc>
            </a:pPr>
            <a:endParaRPr lang="nl-NL" altLang="nl-NL" dirty="0"/>
          </a:p>
          <a:p>
            <a:pPr marL="0" indent="0">
              <a:lnSpc>
                <a:spcPct val="90000"/>
              </a:lnSpc>
            </a:pPr>
            <a:r>
              <a:rPr lang="nl-NL" altLang="nl-NL" dirty="0"/>
              <a:t> Hart van </a:t>
            </a:r>
            <a:r>
              <a:rPr lang="nl-NL" altLang="nl-NL" dirty="0" err="1"/>
              <a:t>BrabantStad</a:t>
            </a:r>
            <a:r>
              <a:rPr lang="nl-NL" altLang="nl-NL" dirty="0"/>
              <a:t>, natuurlijke voortuin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nl-NL" altLang="nl-NL" dirty="0"/>
          </a:p>
          <a:p>
            <a:pPr marL="0" indent="0">
              <a:lnSpc>
                <a:spcPct val="90000"/>
              </a:lnSpc>
            </a:pPr>
            <a:r>
              <a:rPr lang="nl-NL" altLang="nl-NL" dirty="0"/>
              <a:t> Impuls voor versterken duurzame, regionale economie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Vorm van bijdrage aan Streekfonds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bv streekrekening zelf of via netwerk, donatie, afdracht op resultaat, lening met garantstelling</a:t>
            </a:r>
          </a:p>
          <a:p>
            <a:r>
              <a:rPr lang="nl-NL" dirty="0" smtClean="0"/>
              <a:t>Duurzaam, innovatief, </a:t>
            </a:r>
            <a:r>
              <a:rPr lang="nl-NL" dirty="0" err="1" smtClean="0"/>
              <a:t>bottum</a:t>
            </a:r>
            <a:r>
              <a:rPr lang="nl-NL" dirty="0" smtClean="0"/>
              <a:t>-up, zelfwerkzaamheid, instandhouding, eigen bijdrage en bijdrage andere partijen,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169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Intake (formulier en gesprek Johan van Cuyck)</a:t>
            </a:r>
          </a:p>
          <a:p>
            <a:r>
              <a:rPr lang="nl-NL" dirty="0" smtClean="0"/>
              <a:t>Beoordeling Streekhuis (2 maal, tussentijdse bijstelling)</a:t>
            </a:r>
          </a:p>
          <a:p>
            <a:r>
              <a:rPr lang="nl-NL" dirty="0" smtClean="0"/>
              <a:t>Aanvraag (formulier)</a:t>
            </a:r>
          </a:p>
          <a:p>
            <a:r>
              <a:rPr lang="nl-NL" dirty="0" smtClean="0"/>
              <a:t>Onafhankelijke beoordeling bestuur fonds (4x per jaar)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4513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Groene Woud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Behoud en verbetering kwaliteiten natuur, landschap en cultuurhistorie</a:t>
            </a:r>
          </a:p>
          <a:p>
            <a:r>
              <a:rPr lang="nl-NL" dirty="0" smtClean="0"/>
              <a:t>Ook op bredere thema’s</a:t>
            </a:r>
          </a:p>
          <a:p>
            <a:pPr marL="0" indent="0">
              <a:buNone/>
            </a:pPr>
            <a:r>
              <a:rPr lang="nl-NL" dirty="0" smtClean="0"/>
              <a:t>Energie</a:t>
            </a:r>
          </a:p>
          <a:p>
            <a:pPr marL="0" indent="0">
              <a:buNone/>
            </a:pPr>
            <a:r>
              <a:rPr lang="nl-NL" dirty="0" smtClean="0"/>
              <a:t>Streekproducten</a:t>
            </a:r>
          </a:p>
          <a:p>
            <a:pPr marL="0" indent="0">
              <a:buNone/>
            </a:pPr>
            <a:r>
              <a:rPr lang="nl-NL" dirty="0"/>
              <a:t>Gezondheid, welzijn, </a:t>
            </a:r>
            <a:r>
              <a:rPr lang="nl-NL" u="sng" dirty="0"/>
              <a:t>leefbaarheid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Vrije tijd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1997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van uw initiatief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 vele wijze ondersteuning van inwoners</a:t>
            </a:r>
          </a:p>
          <a:p>
            <a:r>
              <a:rPr lang="nl-NL" dirty="0" smtClean="0"/>
              <a:t>Naast geld ook op veel andere manieren</a:t>
            </a:r>
          </a:p>
          <a:p>
            <a:pPr marL="0" indent="0">
              <a:buNone/>
            </a:pPr>
            <a:r>
              <a:rPr lang="nl-NL" dirty="0" smtClean="0"/>
              <a:t>(Menukaart):</a:t>
            </a:r>
          </a:p>
          <a:p>
            <a:pPr marL="0" indent="0">
              <a:buNone/>
            </a:pPr>
            <a:r>
              <a:rPr lang="nl-NL" dirty="0" smtClean="0"/>
              <a:t>-  Streekhuis / Johan van Cuyck</a:t>
            </a:r>
          </a:p>
          <a:p>
            <a:pPr>
              <a:buFontTx/>
              <a:buChar char="-"/>
            </a:pPr>
            <a:r>
              <a:rPr lang="nl-NL" dirty="0" smtClean="0"/>
              <a:t>Netwerk (partners, andere initiatieven)</a:t>
            </a:r>
          </a:p>
          <a:p>
            <a:pPr>
              <a:buFontTx/>
              <a:buChar char="-"/>
            </a:pPr>
            <a:r>
              <a:rPr lang="nl-NL" dirty="0" smtClean="0"/>
              <a:t>Bijeenkomsten op inhoud en facilitering</a:t>
            </a:r>
          </a:p>
          <a:p>
            <a:pPr>
              <a:buFontTx/>
              <a:buChar char="-"/>
            </a:pPr>
            <a:r>
              <a:rPr lang="nl-NL" dirty="0" smtClean="0"/>
              <a:t>Digitaal: Werkplaats Het Groene Woud voor ondersteuning in natura én (landelijke) fondsen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551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Financieel Streekhuis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dirty="0" smtClean="0"/>
              <a:t>Bijdrage om Projectidee uit te werken tot concreet voorstel (“Stimulering projectinitiatieven”) </a:t>
            </a:r>
          </a:p>
          <a:p>
            <a:pPr>
              <a:buFontTx/>
              <a:buChar char="-"/>
            </a:pPr>
            <a:r>
              <a:rPr lang="nl-NL" dirty="0" smtClean="0"/>
              <a:t>Boekenfonds</a:t>
            </a:r>
          </a:p>
          <a:p>
            <a:pPr>
              <a:buFontTx/>
              <a:buChar char="-"/>
            </a:pPr>
            <a:r>
              <a:rPr lang="nl-NL" dirty="0" smtClean="0"/>
              <a:t>Stimulering jongerenprojecten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>
                <a:hlinkClick r:id="rId2"/>
              </a:rPr>
              <a:t>www.hetgroenewoud.com/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streekhuis/menukaart</a:t>
            </a: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491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Financieel via andere partners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Ook middelen van andere partners als:</a:t>
            </a:r>
          </a:p>
          <a:p>
            <a:pPr marL="0" indent="0">
              <a:buNone/>
            </a:pPr>
            <a:r>
              <a:rPr lang="nl-NL" dirty="0" smtClean="0"/>
              <a:t>Provincie 	investeringsfondsen, natuur en 			landschap, bouwen, cultuur, 				leefbaarheid, sport, breedband </a:t>
            </a:r>
            <a:r>
              <a:rPr lang="nl-NL" dirty="0" err="1" smtClean="0"/>
              <a:t>etc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KNHM	Kern met Pit</a:t>
            </a:r>
          </a:p>
          <a:p>
            <a:pPr marL="0" indent="0">
              <a:buNone/>
            </a:pPr>
            <a:r>
              <a:rPr lang="nl-NL" dirty="0" smtClean="0"/>
              <a:t>ZET		Kleinschalig vervoer</a:t>
            </a:r>
          </a:p>
          <a:p>
            <a:pPr marL="0" indent="0">
              <a:buNone/>
            </a:pPr>
            <a:r>
              <a:rPr lang="nl-NL" dirty="0" smtClean="0"/>
              <a:t>En verder bv. Oranjefonds, Prins Bernard Cultuurfonds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233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Streekfonds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nl-NL" altLang="nl-NL" dirty="0"/>
              <a:t>Fonds voor duurzame </a:t>
            </a:r>
            <a:r>
              <a:rPr lang="nl-NL" altLang="nl-NL" dirty="0" smtClean="0"/>
              <a:t>projecten</a:t>
            </a:r>
            <a:endParaRPr lang="nl-NL" altLang="nl-NL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nl-NL" altLang="nl-NL" dirty="0"/>
              <a:t> Creëren structurele geldstroom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nl-NL" altLang="nl-NL" dirty="0"/>
              <a:t> Genereren extra financiële middelen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nl-NL" altLang="nl-NL" dirty="0"/>
              <a:t> Onafhankelijk </a:t>
            </a:r>
          </a:p>
          <a:p>
            <a:pPr marL="0" indent="0">
              <a:lnSpc>
                <a:spcPct val="80000"/>
              </a:lnSpc>
            </a:pPr>
            <a:endParaRPr lang="nl-NL" altLang="nl-NL" dirty="0"/>
          </a:p>
          <a:p>
            <a:pPr marL="0" indent="0">
              <a:lnSpc>
                <a:spcPct val="80000"/>
              </a:lnSpc>
            </a:pPr>
            <a:r>
              <a:rPr lang="nl-NL" altLang="nl-NL" dirty="0"/>
              <a:t> Beoogd Uitgiftekapitaal van beoogd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nl-NL" altLang="nl-NL" dirty="0"/>
              <a:t>  € 200.000,- per jaar </a:t>
            </a:r>
            <a:r>
              <a:rPr lang="nl-NL" altLang="nl-NL" dirty="0" smtClean="0"/>
              <a:t>(2015: € 100.000)</a:t>
            </a:r>
            <a:endParaRPr lang="nl-NL" altLang="nl-NL" dirty="0"/>
          </a:p>
          <a:p>
            <a:pPr marL="0" indent="0">
              <a:lnSpc>
                <a:spcPct val="80000"/>
              </a:lnSpc>
            </a:pPr>
            <a:endParaRPr lang="nl-NL" altLang="nl-NL" dirty="0"/>
          </a:p>
          <a:p>
            <a:pPr marL="0" indent="0">
              <a:lnSpc>
                <a:spcPct val="80000"/>
              </a:lnSpc>
            </a:pPr>
            <a:r>
              <a:rPr lang="nl-NL" altLang="nl-NL" dirty="0"/>
              <a:t> Vernieuwend en uniek concept; navolging in heel </a:t>
            </a:r>
            <a:r>
              <a:rPr lang="nl-NL" altLang="nl-NL" dirty="0" smtClean="0"/>
              <a:t>Nederland </a:t>
            </a:r>
            <a:r>
              <a:rPr lang="nl-NL" altLang="nl-NL" dirty="0"/>
              <a:t>(25 fondsen </a:t>
            </a:r>
            <a:r>
              <a:rPr lang="nl-NL" altLang="nl-NL" dirty="0" smtClean="0"/>
              <a:t>actief, naast andere lokale fondsen)</a:t>
            </a:r>
            <a:endParaRPr lang="nl-NL" altLang="nl-NL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Het concept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 smtClean="0"/>
              <a:t>Spaarrekening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 smtClean="0"/>
              <a:t>Rabo </a:t>
            </a:r>
            <a:r>
              <a:rPr lang="nl-NL" altLang="nl-NL" sz="2600" dirty="0" err="1" smtClean="0"/>
              <a:t>StreekRekening</a:t>
            </a:r>
            <a:endParaRPr lang="nl-NL" altLang="nl-NL" sz="2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2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 smtClean="0">
                <a:solidFill>
                  <a:srgbClr val="006E41"/>
                </a:solidFill>
              </a:rPr>
              <a:t>						</a:t>
            </a: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 smtClean="0">
                <a:solidFill>
                  <a:srgbClr val="006E41"/>
                </a:solidFill>
              </a:rPr>
              <a:t>Andere bijdragen, donaties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>
                <a:solidFill>
                  <a:srgbClr val="006E41"/>
                </a:solidFill>
              </a:rPr>
              <a:t>o</a:t>
            </a:r>
            <a:r>
              <a:rPr lang="nl-NL" altLang="nl-NL" sz="2600" dirty="0" smtClean="0">
                <a:solidFill>
                  <a:srgbClr val="006E41"/>
                </a:solidFill>
              </a:rPr>
              <a:t>f afdrachten (</a:t>
            </a:r>
            <a:r>
              <a:rPr lang="nl-NL" altLang="nl-NL" sz="2600" dirty="0" err="1" smtClean="0">
                <a:solidFill>
                  <a:srgbClr val="006E41"/>
                </a:solidFill>
              </a:rPr>
              <a:t>vb</a:t>
            </a:r>
            <a:r>
              <a:rPr lang="nl-NL" altLang="nl-NL" sz="2600" dirty="0" smtClean="0">
                <a:solidFill>
                  <a:srgbClr val="006E41"/>
                </a:solidFill>
              </a:rPr>
              <a:t> wandelboxen)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 smtClean="0">
                <a:solidFill>
                  <a:srgbClr val="006E41"/>
                </a:solidFill>
              </a:rPr>
              <a:t>					</a:t>
            </a: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>
                <a:solidFill>
                  <a:srgbClr val="006E41"/>
                </a:solidFill>
              </a:rPr>
              <a:t>	</a:t>
            </a:r>
            <a:r>
              <a:rPr lang="nl-NL" altLang="nl-NL" sz="2600" dirty="0" smtClean="0">
                <a:solidFill>
                  <a:srgbClr val="006E41"/>
                </a:solidFill>
              </a:rPr>
              <a:t>			</a:t>
            </a: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 smtClean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600" dirty="0">
              <a:solidFill>
                <a:srgbClr val="006E4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2600" dirty="0" smtClean="0">
                <a:solidFill>
                  <a:srgbClr val="006E41"/>
                </a:solidFill>
              </a:rPr>
              <a:t>				Financiële ondersteuning duurzame projecten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1800" dirty="0" smtClean="0">
              <a:solidFill>
                <a:srgbClr val="006E41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3571875" y="1785938"/>
            <a:ext cx="192881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PIJL-OMLAAG 4"/>
          <p:cNvSpPr/>
          <p:nvPr/>
        </p:nvSpPr>
        <p:spPr>
          <a:xfrm>
            <a:off x="5572125" y="1835150"/>
            <a:ext cx="71438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5572125" y="4357688"/>
            <a:ext cx="7143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6390" name="Tekstvak 10"/>
          <p:cNvSpPr txBox="1">
            <a:spLocks noChangeArrowheads="1"/>
          </p:cNvSpPr>
          <p:nvPr/>
        </p:nvSpPr>
        <p:spPr bwMode="auto">
          <a:xfrm>
            <a:off x="5143500" y="3894138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000">
                <a:solidFill>
                  <a:srgbClr val="006E41"/>
                </a:solidFill>
              </a:rPr>
              <a:t>Streekfonds</a:t>
            </a:r>
          </a:p>
        </p:txBody>
      </p:sp>
      <p:sp>
        <p:nvSpPr>
          <p:cNvPr id="8" name="PIJL-RECHTS 7"/>
          <p:cNvSpPr/>
          <p:nvPr/>
        </p:nvSpPr>
        <p:spPr>
          <a:xfrm>
            <a:off x="3571875" y="4071938"/>
            <a:ext cx="135731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Tekstvak 7"/>
          <p:cNvSpPr txBox="1">
            <a:spLocks noChangeArrowheads="1"/>
          </p:cNvSpPr>
          <p:nvPr/>
        </p:nvSpPr>
        <p:spPr bwMode="auto">
          <a:xfrm>
            <a:off x="5857875" y="2786063"/>
            <a:ext cx="1643063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altLang="nl-NL" sz="2000" dirty="0">
                <a:solidFill>
                  <a:srgbClr val="006E41"/>
                </a:solidFill>
                <a:cs typeface="+mn-cs"/>
              </a:rPr>
              <a:t>(</a:t>
            </a:r>
            <a:r>
              <a:rPr lang="nl-NL" altLang="nl-NL" sz="2000" dirty="0">
                <a:solidFill>
                  <a:srgbClr val="006E41"/>
                </a:solidFill>
                <a:latin typeface="+mj-lt"/>
                <a:cs typeface="+mn-cs"/>
              </a:rPr>
              <a:t>Deel) rente</a:t>
            </a:r>
          </a:p>
        </p:txBody>
      </p:sp>
    </p:spTree>
    <p:extLst>
      <p:ext uri="{BB962C8B-B14F-4D97-AF65-F5344CB8AC3E}">
        <p14:creationId xmlns:p14="http://schemas.microsoft.com/office/powerpoint/2010/main" xmlns="" val="185682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Streekfonds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In Het Groene Woud behoud</a:t>
            </a:r>
            <a:r>
              <a:rPr lang="nl-NL" dirty="0"/>
              <a:t>, herstel en toename </a:t>
            </a:r>
            <a:r>
              <a:rPr lang="nl-NL" dirty="0" smtClean="0"/>
              <a:t>van:</a:t>
            </a:r>
          </a:p>
          <a:p>
            <a:r>
              <a:rPr lang="nl-NL" dirty="0" smtClean="0"/>
              <a:t>biodiversiteit </a:t>
            </a:r>
          </a:p>
          <a:p>
            <a:r>
              <a:rPr lang="nl-NL" dirty="0" smtClean="0"/>
              <a:t>cultuurhistorische </a:t>
            </a:r>
            <a:r>
              <a:rPr lang="nl-NL" dirty="0"/>
              <a:t>waarden </a:t>
            </a:r>
            <a:endParaRPr lang="nl-NL" dirty="0" smtClean="0"/>
          </a:p>
          <a:p>
            <a:r>
              <a:rPr lang="nl-NL" dirty="0" smtClean="0"/>
              <a:t>landschappelijke waarden</a:t>
            </a:r>
          </a:p>
          <a:p>
            <a:r>
              <a:rPr lang="nl-NL" dirty="0" smtClean="0"/>
              <a:t>bevorderen </a:t>
            </a:r>
            <a:r>
              <a:rPr lang="nl-NL" dirty="0"/>
              <a:t>van agrarische, recreatieve en andere economische activiteiten die bijdragen aan de eerdere doelstellingen</a:t>
            </a:r>
          </a:p>
          <a:p>
            <a:pPr lvl="0"/>
            <a:r>
              <a:rPr lang="nl-NL" dirty="0"/>
              <a:t>creëren van draagvlak voor kernkwaliteiten van Het Groene Woud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5430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Streekfonds werkt met jaarthema's.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 2016 </a:t>
            </a:r>
            <a:r>
              <a:rPr lang="nl-NL" dirty="0"/>
              <a:t>is dit thema: </a:t>
            </a:r>
            <a:endParaRPr lang="nl-NL" dirty="0" smtClean="0"/>
          </a:p>
          <a:p>
            <a:r>
              <a:rPr lang="nl-NL" dirty="0" smtClean="0"/>
              <a:t>Vorm </a:t>
            </a:r>
            <a:r>
              <a:rPr lang="nl-NL" dirty="0"/>
              <a:t>van te ontvangen bijdrage: </a:t>
            </a:r>
          </a:p>
          <a:p>
            <a:pPr marL="0" indent="0">
              <a:buNone/>
            </a:pPr>
            <a:r>
              <a:rPr lang="nl-NL" dirty="0"/>
              <a:t>bv garantiestelling, stimuleringsbijdrage of renteloze lening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46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6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340</Words>
  <Application>Microsoft Office PowerPoint</Application>
  <PresentationFormat>Diavoorstelling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Office-thema</vt:lpstr>
      <vt:lpstr>1_Office-thema</vt:lpstr>
      <vt:lpstr>2_Office-thema</vt:lpstr>
      <vt:lpstr>3_Office-thema</vt:lpstr>
      <vt:lpstr>4_Office-thema</vt:lpstr>
      <vt:lpstr>5_Office-thema</vt:lpstr>
      <vt:lpstr>6_Office-thema</vt:lpstr>
      <vt:lpstr>Het Groene Woud</vt:lpstr>
      <vt:lpstr>Het Groene Woud</vt:lpstr>
      <vt:lpstr>Ondersteuning van uw initiatief</vt:lpstr>
      <vt:lpstr>Financieel Streekhuis</vt:lpstr>
      <vt:lpstr>Financieel via andere partners</vt:lpstr>
      <vt:lpstr>Streekfonds</vt:lpstr>
      <vt:lpstr>Het concept</vt:lpstr>
      <vt:lpstr>Doelen Streekfonds</vt:lpstr>
      <vt:lpstr>Dia 9</vt:lpstr>
      <vt:lpstr>Voorwaarden</vt:lpstr>
      <vt:lpstr>Proces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jesse</dc:creator>
  <cp:lastModifiedBy>Hettie van der Ven</cp:lastModifiedBy>
  <cp:revision>36</cp:revision>
  <dcterms:created xsi:type="dcterms:W3CDTF">2013-08-25T09:47:28Z</dcterms:created>
  <dcterms:modified xsi:type="dcterms:W3CDTF">2016-03-04T11:28:14Z</dcterms:modified>
</cp:coreProperties>
</file>